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72"/>
  </p:notesMasterIdLst>
  <p:handoutMasterIdLst>
    <p:handoutMasterId r:id="rId73"/>
  </p:handoutMasterIdLst>
  <p:sldIdLst>
    <p:sldId id="269" r:id="rId4"/>
    <p:sldId id="586" r:id="rId5"/>
    <p:sldId id="654" r:id="rId6"/>
    <p:sldId id="587" r:id="rId7"/>
    <p:sldId id="628" r:id="rId8"/>
    <p:sldId id="643" r:id="rId9"/>
    <p:sldId id="559" r:id="rId10"/>
    <p:sldId id="592" r:id="rId11"/>
    <p:sldId id="550" r:id="rId12"/>
    <p:sldId id="629" r:id="rId13"/>
    <p:sldId id="630" r:id="rId14"/>
    <p:sldId id="640" r:id="rId15"/>
    <p:sldId id="596" r:id="rId16"/>
    <p:sldId id="597" r:id="rId17"/>
    <p:sldId id="546" r:id="rId18"/>
    <p:sldId id="528" r:id="rId19"/>
    <p:sldId id="566" r:id="rId20"/>
    <p:sldId id="658" r:id="rId21"/>
    <p:sldId id="659" r:id="rId22"/>
    <p:sldId id="660" r:id="rId23"/>
    <p:sldId id="663" r:id="rId24"/>
    <p:sldId id="661" r:id="rId25"/>
    <p:sldId id="599" r:id="rId26"/>
    <p:sldId id="600" r:id="rId27"/>
    <p:sldId id="535" r:id="rId28"/>
    <p:sldId id="656" r:id="rId29"/>
    <p:sldId id="655" r:id="rId30"/>
    <p:sldId id="674" r:id="rId31"/>
    <p:sldId id="651" r:id="rId32"/>
    <p:sldId id="653" r:id="rId33"/>
    <p:sldId id="652" r:id="rId34"/>
    <p:sldId id="536" r:id="rId35"/>
    <p:sldId id="615" r:id="rId36"/>
    <p:sldId id="537" r:id="rId37"/>
    <p:sldId id="580" r:id="rId38"/>
    <p:sldId id="581" r:id="rId39"/>
    <p:sldId id="627" r:id="rId40"/>
    <p:sldId id="667" r:id="rId41"/>
    <p:sldId id="668" r:id="rId42"/>
    <p:sldId id="666" r:id="rId43"/>
    <p:sldId id="669" r:id="rId44"/>
    <p:sldId id="675" r:id="rId45"/>
    <p:sldId id="676" r:id="rId46"/>
    <p:sldId id="677" r:id="rId47"/>
    <p:sldId id="670" r:id="rId48"/>
    <p:sldId id="671" r:id="rId49"/>
    <p:sldId id="678" r:id="rId50"/>
    <p:sldId id="672" r:id="rId51"/>
    <p:sldId id="679" r:id="rId52"/>
    <p:sldId id="680" r:id="rId53"/>
    <p:sldId id="681" r:id="rId54"/>
    <p:sldId id="685" r:id="rId55"/>
    <p:sldId id="686" r:id="rId56"/>
    <p:sldId id="683" r:id="rId57"/>
    <p:sldId id="673" r:id="rId58"/>
    <p:sldId id="684" r:id="rId59"/>
    <p:sldId id="690" r:id="rId60"/>
    <p:sldId id="691" r:id="rId61"/>
    <p:sldId id="641" r:id="rId62"/>
    <p:sldId id="687" r:id="rId63"/>
    <p:sldId id="692" r:id="rId64"/>
    <p:sldId id="698" r:id="rId65"/>
    <p:sldId id="695" r:id="rId66"/>
    <p:sldId id="696" r:id="rId67"/>
    <p:sldId id="697" r:id="rId68"/>
    <p:sldId id="699" r:id="rId69"/>
    <p:sldId id="688" r:id="rId70"/>
    <p:sldId id="689" r:id="rId71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86"/>
            <p14:sldId id="654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40"/>
            <p14:sldId id="596"/>
            <p14:sldId id="597"/>
            <p14:sldId id="546"/>
            <p14:sldId id="528"/>
            <p14:sldId id="566"/>
            <p14:sldId id="658"/>
            <p14:sldId id="659"/>
            <p14:sldId id="660"/>
            <p14:sldId id="663"/>
            <p14:sldId id="661"/>
            <p14:sldId id="599"/>
            <p14:sldId id="600"/>
            <p14:sldId id="535"/>
            <p14:sldId id="656"/>
            <p14:sldId id="655"/>
            <p14:sldId id="674"/>
            <p14:sldId id="651"/>
            <p14:sldId id="653"/>
            <p14:sldId id="652"/>
            <p14:sldId id="536"/>
            <p14:sldId id="615"/>
            <p14:sldId id="537"/>
            <p14:sldId id="580"/>
            <p14:sldId id="581"/>
            <p14:sldId id="627"/>
            <p14:sldId id="667"/>
            <p14:sldId id="668"/>
            <p14:sldId id="666"/>
            <p14:sldId id="669"/>
            <p14:sldId id="675"/>
            <p14:sldId id="676"/>
            <p14:sldId id="677"/>
            <p14:sldId id="670"/>
            <p14:sldId id="671"/>
            <p14:sldId id="678"/>
            <p14:sldId id="672"/>
            <p14:sldId id="679"/>
            <p14:sldId id="680"/>
            <p14:sldId id="681"/>
            <p14:sldId id="685"/>
            <p14:sldId id="686"/>
            <p14:sldId id="683"/>
            <p14:sldId id="673"/>
            <p14:sldId id="684"/>
            <p14:sldId id="690"/>
            <p14:sldId id="691"/>
            <p14:sldId id="641"/>
            <p14:sldId id="687"/>
            <p14:sldId id="692"/>
            <p14:sldId id="698"/>
            <p14:sldId id="695"/>
            <p14:sldId id="696"/>
            <p14:sldId id="697"/>
            <p14:sldId id="699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942" y="90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7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5.png"/><Relationship Id="rId4" Type="http://schemas.openxmlformats.org/officeDocument/2006/relationships/image" Target="../media/image14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 and Oxygen isotopes in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Nuclear Lattice Effective Field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1675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NLEFT collaboration(</a:t>
            </a:r>
            <a:r>
              <a:rPr lang="en-US" dirty="0" err="1"/>
              <a:t>Myungkuk</a:t>
            </a:r>
            <a:r>
              <a:rPr lang="en-US" dirty="0"/>
              <a:t> Kim, Youngman Kim, </a:t>
            </a:r>
            <a:r>
              <a:rPr lang="en-US" dirty="0" err="1"/>
              <a:t>Kihyeon</a:t>
            </a:r>
            <a:r>
              <a:rPr lang="en-US" dirty="0"/>
              <a:t> Cho, </a:t>
            </a:r>
          </a:p>
          <a:p>
            <a:r>
              <a:rPr lang="en-US" dirty="0" err="1"/>
              <a:t>Serdar</a:t>
            </a:r>
            <a:r>
              <a:rPr lang="en-US" dirty="0"/>
              <a:t> </a:t>
            </a:r>
            <a:r>
              <a:rPr lang="en-US" dirty="0" err="1"/>
              <a:t>Elhatisari</a:t>
            </a:r>
            <a:r>
              <a:rPr lang="en-US" dirty="0"/>
              <a:t>, Dean Lee, Yuan-</a:t>
            </a:r>
            <a:r>
              <a:rPr lang="en-US" dirty="0" err="1"/>
              <a:t>Zhuo</a:t>
            </a:r>
            <a:r>
              <a:rPr lang="en-US" dirty="0"/>
              <a:t> Ma, Ulf-G. </a:t>
            </a:r>
            <a:r>
              <a:rPr lang="en-US" dirty="0" err="1"/>
              <a:t>Meißner</a:t>
            </a:r>
            <a:r>
              <a:rPr lang="en-US" dirty="0"/>
              <a:t>)</a:t>
            </a:r>
          </a:p>
          <a:p>
            <a:pPr lvl="1"/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7581" y="6178726"/>
            <a:ext cx="5408419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2025.03.01.-03., Frontiers in NLEFT</a:t>
            </a:r>
            <a:r>
              <a:rPr lang="en-US" dirty="0"/>
              <a:t> </a:t>
            </a:r>
            <a:r>
              <a:rPr lang="en-US" altLang="ko-KR" dirty="0"/>
              <a:t>, Beijing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65" y="1436881"/>
            <a:ext cx="2334479" cy="33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One pion exchange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457507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7782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625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590203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shifts from two interactions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34870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8749" y="1600200"/>
            <a:ext cx="4529051" cy="4865255"/>
          </a:xfrm>
        </p:spPr>
        <p:txBody>
          <a:bodyPr>
            <a:normAutofit lnSpcReduction="10000"/>
          </a:bodyPr>
          <a:lstStyle/>
          <a:p>
            <a:r>
              <a:rPr lang="en-US" altLang="ko-KR" sz="2000" i="1" dirty="0"/>
              <a:t>ab-initio</a:t>
            </a:r>
            <a:r>
              <a:rPr lang="en-US" altLang="ko-KR" sz="2000" dirty="0"/>
              <a:t> Nuclear Physics</a:t>
            </a:r>
          </a:p>
          <a:p>
            <a:pPr lvl="1"/>
            <a:r>
              <a:rPr lang="en-US" altLang="ko-KR" sz="1800" dirty="0"/>
              <a:t>(1) nucleon degrees of freedom</a:t>
            </a:r>
          </a:p>
          <a:p>
            <a:pPr lvl="1"/>
            <a:r>
              <a:rPr lang="en-US" altLang="ko-KR" sz="1800" dirty="0"/>
              <a:t>(2) nucleon-nucleon interaction</a:t>
            </a:r>
          </a:p>
          <a:p>
            <a:pPr marL="27432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Goal: predict </a:t>
            </a:r>
            <a:r>
              <a:rPr lang="en-US" altLang="ko-KR" sz="2000" dirty="0">
                <a:solidFill>
                  <a:srgbClr val="FF0000"/>
                </a:solidFill>
              </a:rPr>
              <a:t>wide range</a:t>
            </a:r>
            <a:r>
              <a:rPr lang="en-US" altLang="ko-KR" sz="2000" dirty="0"/>
              <a:t> of nuclear phenomena (</a:t>
            </a:r>
            <a:r>
              <a:rPr lang="en-US" altLang="ko-KR" sz="2000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2000" dirty="0"/>
              <a:t>) from </a:t>
            </a:r>
            <a:r>
              <a:rPr lang="en-US" altLang="ko-KR" sz="2000" dirty="0">
                <a:solidFill>
                  <a:srgbClr val="FF0000"/>
                </a:solidFill>
              </a:rPr>
              <a:t>nuclear interaction </a:t>
            </a:r>
            <a:r>
              <a:rPr lang="en-US" altLang="ko-KR" sz="2000" dirty="0"/>
              <a:t>(for 2-body,3-body, many-body, based on QCD)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</a:rPr>
              <a:t>Nuclear Force ↔ Nuclear Phenomena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Consistent approach </a:t>
            </a:r>
            <a:r>
              <a:rPr lang="en-US" altLang="ko-KR" sz="2000" dirty="0">
                <a:solidFill>
                  <a:srgbClr val="0000FF"/>
                </a:solidFill>
              </a:rPr>
              <a:t>: 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NN scattering, bound nuclei, reaction, nuclear matter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3573087" cy="334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260F2-2D84-FCA9-0579-C18F5D0765B4}"/>
              </a:ext>
            </a:extLst>
          </p:cNvPr>
          <p:cNvSpPr txBox="1"/>
          <p:nvPr/>
        </p:nvSpPr>
        <p:spPr>
          <a:xfrm>
            <a:off x="495300" y="5060725"/>
            <a:ext cx="377980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Dream: Lattice QCD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NN , NNN interaction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Effective interactions/models</a:t>
            </a:r>
          </a:p>
          <a:p>
            <a:r>
              <a:rPr lang="en-US" altLang="ko-KR" dirty="0"/>
              <a:t>    (shell model, DFT, optical potential, collective excitation)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short range Unitary transformation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8056" y="557868"/>
            <a:ext cx="8915400" cy="990600"/>
          </a:xfrm>
        </p:spPr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" y="1613903"/>
            <a:ext cx="8888065" cy="4191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56" y="5709442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453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Perturbation theory with H’_A  works better.  </a:t>
            </a:r>
          </a:p>
          <a:p>
            <a:r>
              <a:rPr lang="en-US" dirty="0"/>
              <a:t>Difference H_A- H’_A can be treated as a correction.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8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N3LO interaction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6246" y="1592263"/>
            <a:ext cx="222445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Chiral Hamiltonian, H,  </a:t>
            </a:r>
          </a:p>
          <a:p>
            <a:r>
              <a:rPr lang="en-US" altLang="ko-KR" dirty="0"/>
              <a:t>is fitted to phase shifts. (up to N3LO)</a:t>
            </a:r>
          </a:p>
          <a:p>
            <a:endParaRPr lang="en-US" altLang="ko-KR" dirty="0"/>
          </a:p>
          <a:p>
            <a:r>
              <a:rPr lang="en-US" altLang="ko-KR" dirty="0"/>
              <a:t>H’ is computed : equivalent </a:t>
            </a:r>
          </a:p>
          <a:p>
            <a:r>
              <a:rPr lang="en-US" altLang="ko-KR" dirty="0"/>
              <a:t>to original Hamiltonian(gives the same phase shifts).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" y="1538865"/>
            <a:ext cx="6774200" cy="42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Tjon</a:t>
            </a:r>
            <a:r>
              <a:rPr lang="en-US" altLang="ko-KR" dirty="0"/>
              <a:t> line from WFM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" y="1524000"/>
            <a:ext cx="6017992" cy="514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412" y="1717964"/>
            <a:ext cx="3518843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two-body interaction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Correlation between 3-body and 4-body binding energy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WFM approach gives binding energy lies on the </a:t>
            </a: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Accurate reproduction of B.E. requires 3-body force.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8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7CA0-45CC-DC6B-75C0-15D6C73A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A8AC-EDC6-70DF-0418-CF604D5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02E05-5FA5-7362-022B-710061AAD73F}"/>
              </a:ext>
            </a:extLst>
          </p:cNvPr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D5E0-D000-7B90-D8E9-A790958D9E83}"/>
              </a:ext>
            </a:extLst>
          </p:cNvPr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053A9-3167-0D33-DE1E-80122985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F439E6-17D9-FD8B-3B4D-81B6794F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D0613-D8AD-2A52-DDA6-BE1B6A4C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581F4-C82C-AEF5-63C6-EB70B8B10675}"/>
              </a:ext>
            </a:extLst>
          </p:cNvPr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alpha-alpha scattering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8B3748-552B-49E2-AEAB-E27DEA665A8D}"/>
              </a:ext>
            </a:extLst>
          </p:cNvPr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21429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 to ab initio quantum many-body problem.</a:t>
            </a:r>
          </a:p>
          <a:p>
            <a:r>
              <a:rPr lang="en-US" altLang="ko-KR" dirty="0"/>
              <a:t>Requires: </a:t>
            </a:r>
          </a:p>
          <a:p>
            <a:r>
              <a:rPr lang="en-US" altLang="ko-KR" dirty="0"/>
              <a:t>1. Reliable theoretical tools</a:t>
            </a:r>
          </a:p>
          <a:p>
            <a:pPr lvl="1"/>
            <a:r>
              <a:rPr lang="en-US" altLang="ko-KR" dirty="0"/>
              <a:t>NLEFT : Auxiliary field Monte Carlo Method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>
                <a:sym typeface="Wingdings" panose="05000000000000000000" pitchFamily="2" charset="2"/>
              </a:rPr>
              <a:t> scattering, binding energies, charge radius of wide range of nuclei and nuclear matter, neutron matter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Goal 2</a:t>
            </a:r>
            <a:r>
              <a:rPr lang="en-US" altLang="ko-KR" dirty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Tune 3-body interaction to minimize errors </a:t>
            </a:r>
          </a:p>
          <a:p>
            <a:r>
              <a:rPr lang="en-US" sz="1600" dirty="0"/>
              <a:t>in binding energy</a:t>
            </a:r>
          </a:p>
          <a:p>
            <a:endParaRPr lang="en-US" sz="1600" dirty="0"/>
          </a:p>
          <a:p>
            <a:r>
              <a:rPr lang="en-US" sz="1600" dirty="0"/>
              <a:t>Just one additional parameter, </a:t>
            </a:r>
          </a:p>
          <a:p>
            <a:r>
              <a:rPr lang="en-US" sz="1600" dirty="0"/>
              <a:t>RMSD for the E/A</a:t>
            </a:r>
          </a:p>
          <a:p>
            <a:r>
              <a:rPr lang="en-US" sz="1600" dirty="0"/>
              <a:t>drops from 1.2 MeV to 0.4 MeV</a:t>
            </a:r>
          </a:p>
          <a:p>
            <a:endParaRPr lang="en-US" sz="1600" dirty="0"/>
          </a:p>
          <a:p>
            <a:r>
              <a:rPr lang="en-US" sz="1600" dirty="0"/>
              <a:t>Energies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     the locality of 3N interactions.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high w/o additional 3-body terms</a:t>
            </a:r>
          </a:p>
          <a:p>
            <a:r>
              <a:rPr lang="en-US" dirty="0"/>
              <a:t>: alpha-alpha should be more attractive.</a:t>
            </a:r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3-body force parameters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(MeV/nucleon): 1.2 </a:t>
            </a:r>
            <a:r>
              <a:rPr lang="en-US" dirty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Charge density from WFM (Pinhole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6" y="1349470"/>
            <a:ext cx="7428400" cy="52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Effect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03052" y="6165850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47690"/>
              </p:ext>
            </p:extLst>
          </p:nvPr>
        </p:nvGraphicFramePr>
        <p:xfrm>
          <a:off x="1101524" y="1862744"/>
          <a:ext cx="6812196" cy="2592878"/>
        </p:xfrm>
        <a:graphic>
          <a:graphicData uri="http://schemas.openxmlformats.org/drawingml/2006/table">
            <a:tbl>
              <a:tblPr/>
              <a:tblGrid>
                <a:gridCol w="721656">
                  <a:extLst>
                    <a:ext uri="{9D8B030D-6E8A-4147-A177-3AD203B41FA5}">
                      <a16:colId xmlns:a16="http://schemas.microsoft.com/office/drawing/2014/main" val="2657918042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736990218"/>
                    </a:ext>
                  </a:extLst>
                </a:gridCol>
                <a:gridCol w="714277">
                  <a:extLst>
                    <a:ext uri="{9D8B030D-6E8A-4147-A177-3AD203B41FA5}">
                      <a16:colId xmlns:a16="http://schemas.microsoft.com/office/drawing/2014/main" val="846709786"/>
                    </a:ext>
                  </a:extLst>
                </a:gridCol>
                <a:gridCol w="854476">
                  <a:extLst>
                    <a:ext uri="{9D8B030D-6E8A-4147-A177-3AD203B41FA5}">
                      <a16:colId xmlns:a16="http://schemas.microsoft.com/office/drawing/2014/main" val="61120333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2044499535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1814140207"/>
                    </a:ext>
                  </a:extLst>
                </a:gridCol>
                <a:gridCol w="847097">
                  <a:extLst>
                    <a:ext uri="{9D8B030D-6E8A-4147-A177-3AD203B41FA5}">
                      <a16:colId xmlns:a16="http://schemas.microsoft.com/office/drawing/2014/main" val="1165462587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3875498936"/>
                    </a:ext>
                  </a:extLst>
                </a:gridCol>
                <a:gridCol w="788066">
                  <a:extLst>
                    <a:ext uri="{9D8B030D-6E8A-4147-A177-3AD203B41FA5}">
                      <a16:colId xmlns:a16="http://schemas.microsoft.com/office/drawing/2014/main" val="2446371263"/>
                    </a:ext>
                  </a:extLst>
                </a:gridCol>
              </a:tblGrid>
              <a:tr h="28221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Lt=200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Exp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278666"/>
                  </a:ext>
                </a:extLst>
              </a:tr>
              <a:tr h="405688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2544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24O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-167.600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1.126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-171.880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-168.952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6.920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4149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25O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-168.790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0.424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-169.670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0.551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-168.195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3.453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538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26O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-171.530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0.587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4.430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-172.380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0.459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-168.934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-0.018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1873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-169.960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-166.930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0.566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-2.740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-166.995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-1.200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749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02" y="4771505"/>
            <a:ext cx="822024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Lt=200 result. (Not extrapolated results.)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Systematic Error from finite volume effects need to be studied.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L=11 improved Separation energy of 26O.</a:t>
            </a:r>
          </a:p>
        </p:txBody>
      </p:sp>
    </p:spTree>
    <p:extLst>
      <p:ext uri="{BB962C8B-B14F-4D97-AF65-F5344CB8AC3E}">
        <p14:creationId xmlns:p14="http://schemas.microsoft.com/office/powerpoint/2010/main" val="1644484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9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isotopes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0" y="1467988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4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" y="374247"/>
            <a:ext cx="3992830" cy="3018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79" y="522029"/>
            <a:ext cx="4098203" cy="3024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9" y="3546647"/>
            <a:ext cx="3995443" cy="2949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10" y="3603543"/>
            <a:ext cx="3961472" cy="29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9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6" y="519227"/>
            <a:ext cx="4309862" cy="3094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53" y="580032"/>
            <a:ext cx="4138197" cy="2972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7" y="3684011"/>
            <a:ext cx="4002182" cy="299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53" y="3613346"/>
            <a:ext cx="4017714" cy="2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1" y="374781"/>
            <a:ext cx="4147359" cy="3017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374781"/>
            <a:ext cx="4125912" cy="3090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" y="3623397"/>
            <a:ext cx="3849584" cy="2860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541513"/>
            <a:ext cx="4076824" cy="30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98" y="1524000"/>
            <a:ext cx="7637004" cy="49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3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3" y="1592263"/>
            <a:ext cx="7761711" cy="5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1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86" y="1421122"/>
            <a:ext cx="6371778" cy="484385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Partial waves contributions (Lt=200,Z=8)</a:t>
            </a:r>
          </a:p>
        </p:txBody>
      </p:sp>
    </p:spTree>
    <p:extLst>
      <p:ext uri="{BB962C8B-B14F-4D97-AF65-F5344CB8AC3E}">
        <p14:creationId xmlns:p14="http://schemas.microsoft.com/office/powerpoint/2010/main" val="1165622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" y="1853739"/>
            <a:ext cx="5005529" cy="322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1901212"/>
            <a:ext cx="4765137" cy="3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5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3" y="463166"/>
            <a:ext cx="4328192" cy="3189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603997"/>
            <a:ext cx="4042785" cy="2945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6" y="3652939"/>
            <a:ext cx="4100025" cy="29941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841146"/>
            <a:ext cx="3946189" cy="28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6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" y="539375"/>
            <a:ext cx="4214668" cy="3063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02" y="446184"/>
            <a:ext cx="4405848" cy="3156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4" y="3720338"/>
            <a:ext cx="3760292" cy="277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602613"/>
            <a:ext cx="4182443" cy="30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4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427960"/>
            <a:ext cx="4248663" cy="3130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36" y="499730"/>
            <a:ext cx="4069650" cy="2986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6" y="3659772"/>
            <a:ext cx="4090428" cy="29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1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8" y="1802086"/>
            <a:ext cx="7020905" cy="885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4" y="2817091"/>
            <a:ext cx="804487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A(1,Tz) is a two nucleon annihilation operator</a:t>
            </a:r>
          </a:p>
          <a:p>
            <a:r>
              <a:rPr lang="en-US" dirty="0"/>
              <a:t>               which gives isospin change by (1, </a:t>
            </a:r>
            <a:r>
              <a:rPr lang="en-US" dirty="0" err="1"/>
              <a:t>Tz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f(-1) : two proton operators ( two-body interaction) expectation value</a:t>
            </a:r>
          </a:p>
          <a:p>
            <a:r>
              <a:rPr lang="en-US" dirty="0"/>
              <a:t>f(0) : proton-neutron two-body interaction expectation value</a:t>
            </a:r>
          </a:p>
          <a:p>
            <a:r>
              <a:rPr lang="en-US" dirty="0"/>
              <a:t>f( 1) : two neutron operators ( two-body interaction) expectation value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" y="4871570"/>
            <a:ext cx="2029108" cy="495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" y="6120420"/>
            <a:ext cx="3096057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4" y="5495995"/>
            <a:ext cx="3229426" cy="495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0" y="5505521"/>
            <a:ext cx="3124636" cy="48584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257964" y="5495995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 of correlation </a:t>
            </a:r>
          </a:p>
          <a:p>
            <a:r>
              <a:rPr lang="en-US" dirty="0"/>
              <a:t>among extra neutrons</a:t>
            </a:r>
          </a:p>
        </p:txBody>
      </p:sp>
    </p:spTree>
    <p:extLst>
      <p:ext uri="{BB962C8B-B14F-4D97-AF65-F5344CB8AC3E}">
        <p14:creationId xmlns:p14="http://schemas.microsoft.com/office/powerpoint/2010/main" val="239793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0" y="4158257"/>
            <a:ext cx="3124636" cy="48584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Measure of correlation </a:t>
            </a:r>
          </a:p>
          <a:p>
            <a:r>
              <a:rPr lang="en-US" dirty="0"/>
              <a:t>among extra neutrons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0" y="2115073"/>
            <a:ext cx="4267796" cy="76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2520" y="3048000"/>
            <a:ext cx="7839662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of extra neutrons are uncorrelated with each other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Additional correlations produced by extra neutrons will be additive.</a:t>
            </a:r>
          </a:p>
          <a:p>
            <a:r>
              <a:rPr lang="en-US" dirty="0">
                <a:sym typeface="Wingdings" panose="05000000000000000000" pitchFamily="2" charset="2"/>
              </a:rPr>
              <a:t>      (only correlation with core neutrons 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8290" y="4876800"/>
            <a:ext cx="76292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Difference between left and right is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measure of correlation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between additional neutrons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7325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Phase Shift Changes (1 percent 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5" y="1198057"/>
            <a:ext cx="4782223" cy="3264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1311525"/>
            <a:ext cx="4535576" cy="3037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3" y="4629479"/>
            <a:ext cx="2949802" cy="2018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68" y="4559005"/>
            <a:ext cx="3064334" cy="20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1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654" y="1747519"/>
            <a:ext cx="2683163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&lt;pp1S0&gt;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near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&lt;nn1S0&gt;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strong correlation  among paired neutrons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Adding unpaired </a:t>
            </a:r>
          </a:p>
          <a:p>
            <a:r>
              <a:rPr lang="en-US" dirty="0"/>
              <a:t>   one neutron</a:t>
            </a:r>
          </a:p>
          <a:p>
            <a:r>
              <a:rPr lang="en-US" dirty="0"/>
              <a:t>   gives similar </a:t>
            </a:r>
          </a:p>
          <a:p>
            <a:r>
              <a:rPr lang="en-US" dirty="0"/>
              <a:t>   slope for </a:t>
            </a:r>
          </a:p>
          <a:p>
            <a:r>
              <a:rPr lang="en-US" dirty="0"/>
              <a:t>   &lt;</a:t>
            </a:r>
            <a:r>
              <a:rPr lang="en-US" dirty="0" err="1"/>
              <a:t>nn</a:t>
            </a:r>
            <a:r>
              <a:rPr lang="en-US" dirty="0"/>
              <a:t>&gt; and &lt;2pn-pp&gt;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Unpaired neutron </a:t>
            </a:r>
          </a:p>
          <a:p>
            <a:r>
              <a:rPr lang="en-US" dirty="0">
                <a:sym typeface="Wingdings" panose="05000000000000000000" pitchFamily="2" charset="2"/>
              </a:rPr>
              <a:t>    correlation with </a:t>
            </a:r>
          </a:p>
          <a:p>
            <a:r>
              <a:rPr lang="en-US" dirty="0">
                <a:sym typeface="Wingdings" panose="05000000000000000000" pitchFamily="2" charset="2"/>
              </a:rPr>
              <a:t>    core nucleons.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1592263"/>
            <a:ext cx="6493163" cy="49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1538" y="166439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8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2" y="1407535"/>
            <a:ext cx="6595240" cy="50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7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520" y="5836809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6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" y="1664393"/>
            <a:ext cx="5474081" cy="4041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4400" y="1939636"/>
            <a:ext cx="3676073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&lt;pp 3P0&gt; decrease faster </a:t>
            </a:r>
          </a:p>
          <a:p>
            <a:r>
              <a:rPr lang="en-US" dirty="0"/>
              <a:t>    than &lt;pp 1S0&gt; </a:t>
            </a:r>
          </a:p>
          <a:p>
            <a:r>
              <a:rPr lang="en-US" dirty="0">
                <a:sym typeface="Wingdings" panose="05000000000000000000" pitchFamily="2" charset="2"/>
              </a:rPr>
              <a:t> Correlation between alpha clusters may become weaker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0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7" y="1879068"/>
            <a:ext cx="4978086" cy="3672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30" y="571041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8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18909" y="2152073"/>
            <a:ext cx="3591791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Slope change in 22O</a:t>
            </a:r>
          </a:p>
          <a:p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closure of 1d5/2 subshell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Carbon, Oxygen isotope up to dripline shows </a:t>
            </a:r>
            <a:r>
              <a:rPr lang="en-US" altLang="ko-KR" sz="2800" dirty="0">
                <a:solidFill>
                  <a:srgbClr val="FF0000"/>
                </a:solidFill>
              </a:rPr>
              <a:t>good agreement </a:t>
            </a:r>
            <a:r>
              <a:rPr lang="en-US" altLang="ko-KR" sz="2800" dirty="0"/>
              <a:t>with experimental data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systematic error(finite volume effects) estimation may be necessary.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Additional neutrons in 1S0 have strong pairing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Unpaired neutrons correlated primarily  to the nuclear core.</a:t>
            </a:r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O : represent Normal ordering. </a:t>
            </a:r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neutrons in 6He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83502"/>
            <a:ext cx="3715268" cy="2753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1662545"/>
            <a:ext cx="89812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two neutrons are distributed in 6He?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418" y="5135418"/>
            <a:ext cx="37684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Zhukov et al. (1993)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8" y="2336800"/>
            <a:ext cx="2170627" cy="2342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9708" y="4970959"/>
            <a:ext cx="24106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Hiyama</a:t>
            </a:r>
            <a:r>
              <a:rPr lang="en-US" dirty="0"/>
              <a:t> et al.(1996)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8545" y="1662545"/>
            <a:ext cx="433777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body model calculations</a:t>
            </a:r>
          </a:p>
        </p:txBody>
      </p:sp>
    </p:spTree>
    <p:extLst>
      <p:ext uri="{BB962C8B-B14F-4D97-AF65-F5344CB8AC3E}">
        <p14:creationId xmlns:p14="http://schemas.microsoft.com/office/powerpoint/2010/main" val="34042755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0" y="4491187"/>
            <a:ext cx="6397927" cy="2075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9232" y="4935826"/>
            <a:ext cx="323676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AMD 6-body calculation </a:t>
            </a:r>
          </a:p>
          <a:p>
            <a:r>
              <a:rPr lang="en-US" dirty="0" err="1"/>
              <a:t>Kanada</a:t>
            </a:r>
            <a:r>
              <a:rPr lang="en-US" dirty="0"/>
              <a:t>-Enyo et al. (2011)</a:t>
            </a:r>
          </a:p>
          <a:p>
            <a:endParaRPr lang="en-US" dirty="0"/>
          </a:p>
          <a:p>
            <a:r>
              <a:rPr lang="en-US" dirty="0"/>
              <a:t>total two-neutron density                  </a:t>
            </a:r>
          </a:p>
          <a:p>
            <a:r>
              <a:rPr 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" y="452605"/>
            <a:ext cx="3116055" cy="4054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6529" y="733281"/>
            <a:ext cx="202536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Hagino</a:t>
            </a:r>
            <a:r>
              <a:rPr lang="en-US" dirty="0"/>
              <a:t>, Sagawa (2005)</a:t>
            </a:r>
          </a:p>
          <a:p>
            <a:endParaRPr lang="en-US" dirty="0"/>
          </a:p>
          <a:p>
            <a:r>
              <a:rPr lang="en-US" dirty="0"/>
              <a:t>Total</a:t>
            </a:r>
          </a:p>
          <a:p>
            <a:r>
              <a:rPr lang="en-US" dirty="0"/>
              <a:t>S=0</a:t>
            </a:r>
          </a:p>
          <a:p>
            <a:r>
              <a:rPr lang="en-US" dirty="0"/>
              <a:t>S=1</a:t>
            </a:r>
          </a:p>
        </p:txBody>
      </p:sp>
    </p:spTree>
    <p:extLst>
      <p:ext uri="{BB962C8B-B14F-4D97-AF65-F5344CB8AC3E}">
        <p14:creationId xmlns:p14="http://schemas.microsoft.com/office/powerpoint/2010/main" val="3691562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1672D2-3C20-4743-8359-EB7BDDFE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8" y="1524000"/>
            <a:ext cx="2629970" cy="20899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BB32EE-75B1-4509-8A65-681D2AE2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4" y="3845136"/>
            <a:ext cx="2590965" cy="20899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A1EE29-D223-4FBF-881E-3A5AEC820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454" y="1524000"/>
            <a:ext cx="2629971" cy="2095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376799-4CED-4985-B281-D0028B23A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67" y="3845136"/>
            <a:ext cx="2629971" cy="2086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E58B19-0D9B-4845-8B74-9273265B8D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543" y="1523999"/>
            <a:ext cx="2643483" cy="2089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864937F-B0F7-42EC-995E-0CE196FCF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911" y="3838763"/>
            <a:ext cx="2713820" cy="209331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90C49EC-4883-4B24-B879-94EEC978D17A}"/>
              </a:ext>
            </a:extLst>
          </p:cNvPr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WFM )</a:t>
            </a:r>
          </a:p>
        </p:txBody>
      </p:sp>
    </p:spTree>
    <p:extLst>
      <p:ext uri="{BB962C8B-B14F-4D97-AF65-F5344CB8AC3E}">
        <p14:creationId xmlns:p14="http://schemas.microsoft.com/office/powerpoint/2010/main" val="1560702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354037"/>
            <a:ext cx="2822579" cy="2266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3802388"/>
            <a:ext cx="2985854" cy="2363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382" y="1384868"/>
            <a:ext cx="2787127" cy="2235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09" y="3802388"/>
            <a:ext cx="2771786" cy="2183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15" y="1437025"/>
            <a:ext cx="2897105" cy="22021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708" y="3802388"/>
            <a:ext cx="3064898" cy="23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4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7" y="1422472"/>
            <a:ext cx="2749312" cy="2223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08" y="1422471"/>
            <a:ext cx="2863959" cy="2226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16" y="1466492"/>
            <a:ext cx="2688384" cy="2117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36" y="4090847"/>
            <a:ext cx="6397927" cy="20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83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6He pinhole calculation( SU4 “essential”)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6" y="1524000"/>
            <a:ext cx="3080969" cy="2398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21" y="1556639"/>
            <a:ext cx="3050965" cy="2332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62" y="1524000"/>
            <a:ext cx="2817875" cy="2345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26" y="3987537"/>
            <a:ext cx="37152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03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2A5CA7-28B2-41F5-8CDB-BB27FD3C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4620"/>
            <a:ext cx="3327113" cy="24747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F2F1D5-538E-48A1-BD43-64C932EC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21" y="2234620"/>
            <a:ext cx="3250682" cy="24368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AA1B04-A0BD-41F9-A4DF-CBDCDB11C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47" y="2304990"/>
            <a:ext cx="3174867" cy="236647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BAB22FE-937F-4A81-AC00-8FC0C6512CBB}"/>
              </a:ext>
            </a:extLst>
          </p:cNvPr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8He pinhole calculation</a:t>
            </a:r>
          </a:p>
        </p:txBody>
      </p:sp>
    </p:spTree>
    <p:extLst>
      <p:ext uri="{BB962C8B-B14F-4D97-AF65-F5344CB8AC3E}">
        <p14:creationId xmlns:p14="http://schemas.microsoft.com/office/powerpoint/2010/main" val="23778909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radii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74134" y="1759743"/>
            <a:ext cx="5812665" cy="3497686"/>
            <a:chOff x="274134" y="1759743"/>
            <a:chExt cx="5812665" cy="34976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60" y="1759743"/>
              <a:ext cx="3057952" cy="10478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327" y="1759743"/>
              <a:ext cx="2572109" cy="100979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34" y="2838091"/>
              <a:ext cx="3067478" cy="69542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905" y="2838091"/>
              <a:ext cx="2514951" cy="762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201" y="3600197"/>
              <a:ext cx="3096057" cy="7906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5164" y="3683212"/>
              <a:ext cx="2581635" cy="78115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90" y="4619165"/>
              <a:ext cx="1714739" cy="3905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5310" y="4619165"/>
              <a:ext cx="523948" cy="63826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2988" y="4604851"/>
              <a:ext cx="2486372" cy="6477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631709" y="1759743"/>
            <a:ext cx="30941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 clusters + neutrons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6364" y="2456873"/>
            <a:ext cx="302952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Unfortunately,</a:t>
            </a:r>
          </a:p>
          <a:p>
            <a:r>
              <a:rPr lang="en-US" dirty="0"/>
              <a:t>NURION machine is </a:t>
            </a:r>
          </a:p>
          <a:p>
            <a:r>
              <a:rPr lang="en-US" dirty="0"/>
              <a:t>too slow to use </a:t>
            </a:r>
          </a:p>
          <a:p>
            <a:r>
              <a:rPr lang="en-US" dirty="0"/>
              <a:t>full WFM interaction</a:t>
            </a:r>
          </a:p>
          <a:p>
            <a:r>
              <a:rPr lang="en-US" dirty="0"/>
              <a:t>For pinhole calculations</a:t>
            </a:r>
          </a:p>
          <a:p>
            <a:r>
              <a:rPr lang="en-US" dirty="0"/>
              <a:t>Of O, Ne isotopes.</a:t>
            </a:r>
          </a:p>
        </p:txBody>
      </p:sp>
    </p:spTree>
    <p:extLst>
      <p:ext uri="{BB962C8B-B14F-4D97-AF65-F5344CB8AC3E}">
        <p14:creationId xmlns:p14="http://schemas.microsoft.com/office/powerpoint/2010/main" val="29304370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Charge radii: SU(4) interaction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92308"/>
              </p:ext>
            </p:extLst>
          </p:nvPr>
        </p:nvGraphicFramePr>
        <p:xfrm>
          <a:off x="343766" y="1717194"/>
          <a:ext cx="670819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39">
                  <a:extLst>
                    <a:ext uri="{9D8B030D-6E8A-4147-A177-3AD203B41FA5}">
                      <a16:colId xmlns:a16="http://schemas.microsoft.com/office/drawing/2014/main" val="46655093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570470512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1124969663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94250812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2749757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LO+Coul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Essential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1.7168(5)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1.7239(5)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1.72(1)(3)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1.6755(28)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4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2.0667(9)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2.0731(10)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2.0660(111)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8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2.7987(12)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2.8379(13)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2.4702(22)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2.7517(12)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2.7868(13)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2.4614(34)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14C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2.7043(11)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2.7359(11)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2.5025(87)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5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16O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2.7054(9)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2.7481(9)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2.74(1)(1)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2.6991(52)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7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2.6932(75)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4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18O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2.7807(12)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2.8247(13)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2.7726(56)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1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20Ne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3.0674(12)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3.1250(14)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2.95(1)(1)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3.0055(21)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21Ne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3.0742(15)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3.1308(17)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2.9695(33)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22Ne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3.0876(17)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3.1431(19)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2.9525(40)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773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51962" y="1911927"/>
            <a:ext cx="2854038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“Essential” binding</a:t>
            </a:r>
          </a:p>
          <a:p>
            <a:r>
              <a:rPr lang="en-US" dirty="0"/>
              <a:t>Interaction(2N+3N)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Lt=300 results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SU(4) is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Not accurate enough.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May need WFM.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Euclidean time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    extrapolation?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</a:t>
            </a:r>
            <a:r>
              <a:rPr lang="en-US" altLang="ko-KR" sz="2000"/>
              <a:t>lattice spacing </a:t>
            </a:r>
            <a:r>
              <a:rPr lang="en-US" altLang="ko-KR" sz="2000" dirty="0"/>
              <a:t>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25669</TotalTime>
  <Words>1997</Words>
  <Application>Microsoft Office PowerPoint</Application>
  <PresentationFormat>A4 용지(210x297mm)</PresentationFormat>
  <Paragraphs>412</Paragraphs>
  <Slides>68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1_Clarity</vt:lpstr>
      <vt:lpstr>5_Clarity</vt:lpstr>
      <vt:lpstr>PowerPoint 프레젠테이션</vt:lpstr>
      <vt:lpstr>Ab-initio method</vt:lpstr>
      <vt:lpstr>Ab initio Quantum many-body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Sign problem in NLEFT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 Hamiltonian</vt:lpstr>
      <vt:lpstr>Wave function matching Hamiltonian</vt:lpstr>
      <vt:lpstr>NN phase shifts from N3LO interaction</vt:lpstr>
      <vt:lpstr>Tjon line from WFM method</vt:lpstr>
      <vt:lpstr>Tale of two interactions</vt:lpstr>
      <vt:lpstr>Tale of two interactions</vt:lpstr>
      <vt:lpstr>3-body force</vt:lpstr>
      <vt:lpstr>3-body force</vt:lpstr>
      <vt:lpstr>Determine 3-body force parameters</vt:lpstr>
      <vt:lpstr>BE/A from WFM</vt:lpstr>
      <vt:lpstr>Pinhole Algorithm</vt:lpstr>
      <vt:lpstr>Charge density from WFM (Pinhole algorithm)</vt:lpstr>
      <vt:lpstr>Charge Radius</vt:lpstr>
      <vt:lpstr>Nuclear/Neutron Matter</vt:lpstr>
      <vt:lpstr>Carbon and Oxygen</vt:lpstr>
      <vt:lpstr>Carbon and Oxygen</vt:lpstr>
      <vt:lpstr>Finite Volume Effect</vt:lpstr>
      <vt:lpstr>Carbon isotopes (Lt=200)</vt:lpstr>
      <vt:lpstr>Oxygen isotopes (Lt=200)</vt:lpstr>
      <vt:lpstr>PowerPoint 프레젠테이션</vt:lpstr>
      <vt:lpstr>PowerPoint 프레젠테이션</vt:lpstr>
      <vt:lpstr>PowerPoint 프레젠테이션</vt:lpstr>
      <vt:lpstr>Partial waves contributions (Lt=200)</vt:lpstr>
      <vt:lpstr>Partial waves contributions (Lt=200)</vt:lpstr>
      <vt:lpstr>PowerPoint 프레젠테이션</vt:lpstr>
      <vt:lpstr>Partial waves contributions (Lt=200)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LEC(or phase shift fit) dependence (Lt=200)</vt:lpstr>
      <vt:lpstr>LEC(or phase shift fit) dependence (Lt=200)</vt:lpstr>
      <vt:lpstr>LEC(or phase shift fit) dependence (Lt=200)</vt:lpstr>
      <vt:lpstr>LEC(or phase shift fit) dependence (Lt=200)</vt:lpstr>
      <vt:lpstr>Summary</vt:lpstr>
      <vt:lpstr>two neutrons in 6He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Charge radii</vt:lpstr>
      <vt:lpstr>Charge radii: SU(4)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1267</cp:revision>
  <cp:lastPrinted>2018-09-03T05:45:20Z</cp:lastPrinted>
  <dcterms:created xsi:type="dcterms:W3CDTF">2016-03-06T10:47:04Z</dcterms:created>
  <dcterms:modified xsi:type="dcterms:W3CDTF">2025-09-29T08:15:16Z</dcterms:modified>
</cp:coreProperties>
</file>